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1"/>
  </p:notesMasterIdLst>
  <p:handoutMasterIdLst>
    <p:handoutMasterId r:id="rId12"/>
  </p:handoutMasterIdLst>
  <p:sldIdLst>
    <p:sldId id="257" r:id="rId3"/>
    <p:sldId id="288" r:id="rId4"/>
    <p:sldId id="289" r:id="rId5"/>
    <p:sldId id="290" r:id="rId6"/>
    <p:sldId id="283" r:id="rId7"/>
    <p:sldId id="291" r:id="rId8"/>
    <p:sldId id="286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3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9C5"/>
    <a:srgbClr val="BE8DE0"/>
    <a:srgbClr val="F4C882"/>
    <a:srgbClr val="B248A3"/>
    <a:srgbClr val="A24395"/>
    <a:srgbClr val="771C6C"/>
    <a:srgbClr val="FF2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055" autoAdjust="0"/>
  </p:normalViewPr>
  <p:slideViewPr>
    <p:cSldViewPr snapToObjects="1">
      <p:cViewPr varScale="1">
        <p:scale>
          <a:sx n="73" d="100"/>
          <a:sy n="73" d="100"/>
        </p:scale>
        <p:origin x="261" y="48"/>
      </p:cViewPr>
      <p:guideLst>
        <p:guide orient="horz" pos="2160"/>
        <p:guide pos="3840"/>
        <p:guide orient="horz" pos="2205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54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48E9-0916-4956-B025-CAE282ED9C47}" type="datetimeFigureOut">
              <a:rPr lang="zh-CN" altLang="en-US" smtClean="0"/>
              <a:t>2015/11/30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26843-F55E-43B0-81DA-434FAE732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21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77D49-39E1-4E03-B374-7B8AD7F60555}" type="datetimeFigureOut">
              <a:rPr lang="zh-CN" altLang="en-US" smtClean="0"/>
              <a:t>2015/11/30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BF47F-8CE3-4B88-BDE2-918453ED9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追求很高</a:t>
            </a:r>
            <a:endParaRPr lang="en-US" altLang="zh-CN" dirty="0" smtClean="0"/>
          </a:p>
          <a:p>
            <a:r>
              <a:rPr lang="zh-CN" altLang="en-US" dirty="0" smtClean="0"/>
              <a:t>与服务器不一样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391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74484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0661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7241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pt\封面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7511143" y="3909054"/>
            <a:ext cx="4537518" cy="4800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8544983" cy="9609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kumimoji="0" lang="zh-CN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146956" y="1075270"/>
            <a:ext cx="58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Dawning Information Industry</a:t>
            </a:r>
            <a:r>
              <a:rPr lang="en-US" altLang="zh-CN" sz="2400" baseline="0" dirty="0" smtClean="0"/>
              <a:t> Co., Ltd.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894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内容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2" hasCustomPrompt="1"/>
          </p:nvPr>
        </p:nvSpPr>
        <p:spPr>
          <a:xfrm>
            <a:off x="623392" y="1196752"/>
            <a:ext cx="10945216" cy="525658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单击此处编辑正文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462" y="357188"/>
            <a:ext cx="6762797" cy="571482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单击此处编辑小标题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44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05295" y="270406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谢谢！</a:t>
            </a:r>
            <a:endParaRPr lang="zh-CN" altLang="en-US" sz="5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8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77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692152"/>
            <a:ext cx="10627784" cy="505883"/>
          </a:xfrm>
          <a:prstGeom prst="rect">
            <a:avLst/>
          </a:prstGeom>
        </p:spPr>
        <p:txBody>
          <a:bodyPr/>
          <a:lstStyle>
            <a:lvl1pPr>
              <a:defRPr lang="en-US" sz="2700" b="0" baseline="0" dirty="0">
                <a:gradFill flip="none" rotWithShape="1">
                  <a:gsLst>
                    <a:gs pos="22000">
                      <a:schemeClr val="tx1">
                        <a:lumMod val="75000"/>
                      </a:schemeClr>
                    </a:gs>
                    <a:gs pos="41000">
                      <a:schemeClr val="tx1">
                        <a:lumMod val="95000"/>
                      </a:schemeClr>
                    </a:gs>
                    <a:gs pos="43000">
                      <a:schemeClr val="tx1">
                        <a:lumMod val="6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2" y="1471085"/>
            <a:ext cx="10638367" cy="4629149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</a:schemeClr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>
                  <a:lumMod val="75000"/>
                </a:schemeClr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75000"/>
                </a:schemeClr>
              </a:buClr>
              <a:defRPr sz="2100"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>
                  <a:lumMod val="75000"/>
                </a:schemeClr>
              </a:buClr>
              <a:defRPr sz="2100"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>
                  <a:lumMod val="75000"/>
                </a:schemeClr>
              </a:buClr>
              <a:defRPr sz="21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66410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6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4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7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7990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80699"/>
            <a:ext cx="12192001" cy="377300"/>
          </a:xfrm>
          <a:prstGeom prst="rect">
            <a:avLst/>
          </a:prstGeom>
        </p:spPr>
      </p:pic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739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7114903" cy="583474"/>
          </a:xfrm>
          <a:prstGeom prst="rect">
            <a:avLst/>
          </a:prstGeom>
        </p:spPr>
        <p:txBody>
          <a:bodyPr lIns="78439" tIns="39218" rIns="78439" bIns="39218" anchor="ctr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zh-CN" altLang="en-US" sz="2800" b="1" kern="1200" cap="none" dirty="0" smtClean="0">
                <a:ln w="0"/>
                <a:solidFill>
                  <a:schemeClr val="tx1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40887" y="765439"/>
            <a:ext cx="25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内容占位符 5"/>
          <p:cNvSpPr>
            <a:spLocks noGrp="1"/>
          </p:cNvSpPr>
          <p:nvPr>
            <p:ph sz="quarter" idx="12"/>
          </p:nvPr>
        </p:nvSpPr>
        <p:spPr>
          <a:xfrm>
            <a:off x="440887" y="1085132"/>
            <a:ext cx="10948066" cy="5041077"/>
          </a:xfrm>
          <a:prstGeom prst="rect">
            <a:avLst/>
          </a:prstGeom>
        </p:spPr>
        <p:txBody>
          <a:bodyPr lIns="78439" tIns="39218" rIns="78439" bIns="39218"/>
          <a:lstStyle>
            <a:lvl1pPr marL="294146" indent="-294146">
              <a:lnSpc>
                <a:spcPct val="100000"/>
              </a:lnSpc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636583" indent="-244000">
              <a:lnSpc>
                <a:spcPct val="100000"/>
              </a:lnSpc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980091" indent="-194928">
              <a:lnSpc>
                <a:spcPct val="100000"/>
              </a:lnSpc>
              <a:buFont typeface="微软雅黑" panose="020B0503020204020204" pitchFamily="34" charset="-122"/>
              <a:buChar char="–"/>
              <a:defRPr sz="1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431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3" y="240130"/>
            <a:ext cx="1917577" cy="5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 userDrawn="1"/>
        </p:nvSpPr>
        <p:spPr>
          <a:xfrm>
            <a:off x="11361174" y="317805"/>
            <a:ext cx="51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582A0A7-D2E8-4468-BF31-3ED6607AC4C6}" type="slidenum">
              <a:rPr lang="en-US" altLang="zh-CN" sz="12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‹#›</a:t>
            </a:fld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334736" y="4676801"/>
            <a:ext cx="11537315" cy="2087495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3376558" y="4800231"/>
            <a:ext cx="6343828" cy="1840633"/>
          </a:xfrm>
          <a:prstGeom prst="rect">
            <a:avLst/>
          </a:prstGeom>
        </p:spPr>
        <p:txBody>
          <a:bodyPr wrap="square" lIns="91296" tIns="45657" rIns="91296" bIns="45657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ADDRESS</a:t>
            </a:r>
            <a:r>
              <a:rPr lang="zh-CN" altLang="en-US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Sugon Building, No. 36 Zhongguancun Software Park,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No.8 Dongbeiwang West Road</a:t>
            </a:r>
          </a:p>
          <a:p>
            <a:pPr>
              <a:lnSpc>
                <a:spcPct val="150000"/>
              </a:lnSpc>
            </a:pPr>
            <a:r>
              <a:rPr lang="en-US" altLang="zh-CN" sz="1100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Haidian District, 100094, Beijing, P.R.China</a:t>
            </a:r>
          </a:p>
          <a:p>
            <a:pPr>
              <a:lnSpc>
                <a:spcPct val="150000"/>
              </a:lnSpc>
            </a:pPr>
            <a:endParaRPr lang="en-US" altLang="zh-CN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TELEPHONE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86-10-56308000   </a:t>
            </a: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Weibo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http://weibo.com/zksugon      </a:t>
            </a:r>
          </a:p>
          <a:p>
            <a:pPr>
              <a:lnSpc>
                <a:spcPct val="150000"/>
              </a:lnSpc>
            </a:pPr>
            <a:r>
              <a:rPr lang="en-US" altLang="zh-CN" sz="1100" b="1" spc="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sz="1100" spc="100" dirty="0">
                <a:solidFill>
                  <a:schemeClr val="bg1"/>
                </a:solidFill>
              </a:rPr>
              <a:t>：</a:t>
            </a:r>
            <a:r>
              <a:rPr lang="en-US" altLang="zh-CN" sz="1100" spc="100" dirty="0">
                <a:solidFill>
                  <a:schemeClr val="bg1"/>
                </a:solidFill>
              </a:rPr>
              <a:t>http://</a:t>
            </a:r>
            <a:r>
              <a:rPr lang="en-US" altLang="zh-CN" sz="1100" spc="100" dirty="0" err="1">
                <a:solidFill>
                  <a:schemeClr val="bg1"/>
                </a:solidFill>
              </a:rPr>
              <a:t>www.sugon.com</a:t>
            </a:r>
            <a:endParaRPr lang="zh-CN" altLang="en-US" sz="1100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11"/>
          <p:cNvSpPr txBox="1"/>
          <p:nvPr userDrawn="1"/>
        </p:nvSpPr>
        <p:spPr>
          <a:xfrm>
            <a:off x="4538188" y="2547258"/>
            <a:ext cx="3330258" cy="1015535"/>
          </a:xfrm>
          <a:prstGeom prst="rect">
            <a:avLst/>
          </a:prstGeom>
          <a:noFill/>
        </p:spPr>
        <p:txBody>
          <a:bodyPr wrap="square" lIns="91296" tIns="45657" rIns="91296" bIns="45657" rtlCol="0">
            <a:spAutoFit/>
          </a:bodyPr>
          <a:lstStyle/>
          <a:p>
            <a:r>
              <a:rPr lang="en-US" altLang="zh-CN" sz="6000" dirty="0">
                <a:gradFill>
                  <a:gsLst>
                    <a:gs pos="9623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glow rad="63500">
                    <a:schemeClr val="tx1">
                      <a:alpha val="30000"/>
                    </a:schemeClr>
                  </a:glow>
                  <a:outerShdw blurRad="50800" dist="50800" dir="5400000" algn="ctr" rotWithShape="0">
                    <a:srgbClr val="000000">
                      <a:alpha val="5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gradFill>
                <a:gsLst>
                  <a:gs pos="9623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  <a:effectLst>
                <a:glow rad="63500">
                  <a:schemeClr val="tx1">
                    <a:alpha val="30000"/>
                  </a:schemeClr>
                </a:glow>
                <a:outerShdw blurRad="50800" dist="50800" dir="5400000" algn="ctr" rotWithShape="0">
                  <a:srgbClr val="000000">
                    <a:alpha val="5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318404" y="137240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 b="5578"/>
          <a:stretch/>
        </p:blipFill>
        <p:spPr bwMode="auto">
          <a:xfrm>
            <a:off x="8138021" y="2393415"/>
            <a:ext cx="3750361" cy="21540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7926" r="4985"/>
          <a:stretch/>
        </p:blipFill>
        <p:spPr bwMode="auto">
          <a:xfrm>
            <a:off x="334736" y="2406774"/>
            <a:ext cx="3747246" cy="2140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0577" r="5096" b="-385"/>
          <a:stretch/>
        </p:blipFill>
        <p:spPr bwMode="auto">
          <a:xfrm>
            <a:off x="4237263" y="150738"/>
            <a:ext cx="3732261" cy="21407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077496" y="5866037"/>
            <a:ext cx="184762" cy="277063"/>
          </a:xfrm>
          <a:prstGeom prst="rect">
            <a:avLst/>
          </a:prstGeom>
        </p:spPr>
        <p:txBody>
          <a:bodyPr wrap="none" lIns="91296" tIns="45657" rIns="91296" bIns="45657">
            <a:spAutoFit/>
          </a:bodyPr>
          <a:lstStyle/>
          <a:p>
            <a:pPr algn="ctr"/>
            <a:endParaRPr lang="zh-CN" altLang="en-US" sz="1200" b="1" spc="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2" descr="E:\2.2011换标\2011新VI\曙光VI系统-2011版\logo\计算决定未来字体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226" y="3914430"/>
            <a:ext cx="2502334" cy="50466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 bwMode="auto">
          <a:xfrm>
            <a:off x="8124806" y="143989"/>
            <a:ext cx="3763577" cy="2154232"/>
          </a:xfrm>
          <a:prstGeom prst="rect">
            <a:avLst/>
          </a:prstGeom>
          <a:solidFill>
            <a:srgbClr val="B01F24"/>
          </a:solidFill>
          <a:ln>
            <a:noFill/>
          </a:ln>
          <a:extLst/>
        </p:spPr>
        <p:txBody>
          <a:bodyPr vert="horz" wrap="square" lIns="91296" tIns="45657" rIns="91296" bIns="4565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3" y="1844676"/>
            <a:ext cx="9792228" cy="8309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单击此处编辑主标题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22443" y="3774790"/>
            <a:ext cx="2688597" cy="1297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撰写部门及人员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r>
              <a:rPr lang="en-US" altLang="zh-CN" dirty="0" smtClean="0"/>
              <a:t>2011/4/1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0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25442" y="1268983"/>
            <a:ext cx="10943167" cy="52563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 单击此处编辑目录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71461" y="357167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 b="1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24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67" y="2636913"/>
            <a:ext cx="9697076" cy="8309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单击此处编辑节标题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49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30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5" r:id="rId4"/>
    <p:sldLayoutId id="2147483653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7" r:id="rId7"/>
    <p:sldLayoutId id="214748366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78705" y="3909054"/>
            <a:ext cx="4669956" cy="484903"/>
          </a:xfrm>
        </p:spPr>
        <p:txBody>
          <a:bodyPr/>
          <a:lstStyle/>
          <a:p>
            <a:pPr algn="ctr"/>
            <a:r>
              <a:rPr lang="en-US" altLang="zh-CN" sz="2400" dirty="0" smtClean="0"/>
              <a:t>Moscow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12</a:t>
            </a:r>
            <a:r>
              <a:rPr lang="en-US" altLang="zh-CN" sz="2400" dirty="0" smtClean="0"/>
              <a:t>/2015</a:t>
            </a:r>
            <a:endParaRPr lang="zh-CN" alt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764756" y="2127095"/>
            <a:ext cx="10020976" cy="960967"/>
          </a:xfrm>
        </p:spPr>
        <p:txBody>
          <a:bodyPr/>
          <a:lstStyle/>
          <a:p>
            <a:r>
              <a:rPr lang="en-US" altLang="zh-CN" dirty="0" err="1" smtClean="0"/>
              <a:t>Sugon</a:t>
            </a:r>
            <a:r>
              <a:rPr lang="en-US" altLang="zh-CN" dirty="0" smtClean="0"/>
              <a:t> </a:t>
            </a:r>
            <a:r>
              <a:rPr lang="en-US" altLang="zh-CN" dirty="0" smtClean="0"/>
              <a:t>HPC:</a:t>
            </a:r>
            <a:r>
              <a:rPr lang="en-US" altLang="zh-CN" sz="2800" dirty="0" smtClean="0"/>
              <a:t>  Workstation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77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Workstation Family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r="22523"/>
          <a:stretch/>
        </p:blipFill>
        <p:spPr>
          <a:xfrm>
            <a:off x="9007753" y="3926406"/>
            <a:ext cx="1152128" cy="118478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r="22523"/>
          <a:stretch/>
        </p:blipFill>
        <p:spPr>
          <a:xfrm>
            <a:off x="1954231" y="2518600"/>
            <a:ext cx="1152128" cy="11847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0475" y="3945337"/>
            <a:ext cx="3462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Performance/Price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 Level Workstation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Starters of Graphic procedure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277093" y="4382656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/>
              </a:rPr>
              <a:t>W320-G10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24807" y="5229200"/>
            <a:ext cx="10899436" cy="0"/>
          </a:xfrm>
          <a:prstGeom prst="line">
            <a:avLst/>
          </a:prstGeom>
          <a:ln>
            <a:solidFill>
              <a:srgbClr val="AE1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24807" y="3808399"/>
            <a:ext cx="10899436" cy="0"/>
          </a:xfrm>
          <a:prstGeom prst="line">
            <a:avLst/>
          </a:prstGeom>
          <a:ln>
            <a:solidFill>
              <a:srgbClr val="AE1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91349" y="3038213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W560-G20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215159" y="2713486"/>
            <a:ext cx="4146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solidFill>
                  <a:prstClr val="black"/>
                </a:solidFill>
              </a:rPr>
              <a:t>Dual-Processor Workstation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Top performance and extreme extention</a:t>
            </a:r>
            <a:endParaRPr lang="zh-CN" altLang="en-US" dirty="0">
              <a:solidFill>
                <a:prstClr val="black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24807" y="2405249"/>
            <a:ext cx="10899436" cy="0"/>
          </a:xfrm>
          <a:prstGeom prst="line">
            <a:avLst/>
          </a:prstGeom>
          <a:ln w="38100">
            <a:solidFill>
              <a:srgbClr val="AE19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Y20 front副本.png"/>
          <p:cNvPicPr>
            <a:picLocks noChangeAspect="1"/>
          </p:cNvPicPr>
          <p:nvPr/>
        </p:nvPicPr>
        <p:blipFill rotWithShape="1">
          <a:blip r:embed="rId4" cstate="print"/>
          <a:srcRect t="26270" b="24942"/>
          <a:stretch/>
        </p:blipFill>
        <p:spPr>
          <a:xfrm>
            <a:off x="8301511" y="1752036"/>
            <a:ext cx="3177133" cy="576064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9085804" y="1412776"/>
            <a:ext cx="119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Calibri"/>
                <a:ea typeface="宋体"/>
              </a:rPr>
              <a:t>W760-G20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170024" y="1415579"/>
            <a:ext cx="4086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en-US" altLang="zh-CN" dirty="0" smtClean="0">
                <a:solidFill>
                  <a:prstClr val="black"/>
                </a:solidFill>
              </a:rPr>
              <a:t>Professional Graphic Cloud Workstation</a:t>
            </a:r>
          </a:p>
          <a:p>
            <a:pPr algn="r"/>
            <a:r>
              <a:rPr lang="en-US" altLang="zh-CN" dirty="0" smtClean="0">
                <a:solidFill>
                  <a:prstClr val="black"/>
                </a:solidFill>
              </a:rPr>
              <a:t>Management &amp; High Securtiy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W560-G20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-2256926" y="1700808"/>
            <a:ext cx="1728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2" y="1572568"/>
            <a:ext cx="434731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335797" y="984787"/>
          <a:ext cx="7200800" cy="4806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6171"/>
                <a:gridCol w="5664629"/>
              </a:tblGrid>
              <a:tr h="4478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dirty="0"/>
                    </a:p>
                  </a:txBody>
                  <a:tcPr marL="121920" marR="121920"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33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Performance</a:t>
                      </a:r>
                      <a:endParaRPr lang="en-US" altLang="zh-CN" b="1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Intel  E5-2600V3, DDR4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Memory, 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Nvidia Maxwell Graphic Card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Graphic cards/GPU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Price</a:t>
                      </a:r>
                    </a:p>
                    <a:p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workstation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motherboard, onboard audio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onboard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graphic card,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onboard SAS controller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onboard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BMC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</a:rPr>
                        <a:t> Noise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42dB on full workload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en-US" altLang="zh-CN" b="1" baseline="0" dirty="0" smtClean="0">
                          <a:solidFill>
                            <a:srgbClr val="FF0000"/>
                          </a:solidFill>
                        </a:rPr>
                        <a:t> Quality</a:t>
                      </a:r>
                      <a:endParaRPr lang="en-US" altLang="zh-CN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Mold proportion reached 95%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light enhancement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  <a:r>
                        <a:rPr lang="en-US" altLang="zh-C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extension card holder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3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500070"/>
            <a:ext cx="12192000" cy="23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EEECE1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12105" y="953538"/>
            <a:ext cx="12192000" cy="23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9"/>
          <p:cNvSpPr txBox="1"/>
          <p:nvPr/>
        </p:nvSpPr>
        <p:spPr>
          <a:xfrm>
            <a:off x="9414" y="3036671"/>
            <a:ext cx="738664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Atalas</a:t>
            </a:r>
            <a:endParaRPr lang="zh-CN" altLang="en-US" sz="3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47"/>
          <p:cNvGrpSpPr/>
          <p:nvPr/>
        </p:nvGrpSpPr>
        <p:grpSpPr>
          <a:xfrm>
            <a:off x="762736" y="1544774"/>
            <a:ext cx="6645445" cy="4183690"/>
            <a:chOff x="1826145" y="2132855"/>
            <a:chExt cx="6274247" cy="3960442"/>
          </a:xfrm>
        </p:grpSpPr>
        <p:grpSp>
          <p:nvGrpSpPr>
            <p:cNvPr id="11" name="组合 23"/>
            <p:cNvGrpSpPr/>
            <p:nvPr/>
          </p:nvGrpSpPr>
          <p:grpSpPr>
            <a:xfrm>
              <a:off x="2771800" y="3501008"/>
              <a:ext cx="5328592" cy="2592288"/>
              <a:chOff x="2195736" y="3284984"/>
              <a:chExt cx="5184576" cy="259228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195736" y="3789040"/>
                <a:ext cx="1296144" cy="576064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91880" y="3789040"/>
                <a:ext cx="1296144" cy="576064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788024" y="3789040"/>
                <a:ext cx="1296144" cy="576064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84168" y="3789040"/>
                <a:ext cx="1296144" cy="576064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195736" y="4941168"/>
                <a:ext cx="5184576" cy="36004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128G</a:t>
                </a:r>
                <a:r>
                  <a:rPr lang="zh-CN" altLang="en-US" kern="0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Memory</a:t>
                </a:r>
                <a:endParaRPr lang="zh-CN" altLang="en-US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195736" y="5301208"/>
                <a:ext cx="5184576" cy="576064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3.0GHz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Processor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20 cores/40</a:t>
                </a:r>
                <a:r>
                  <a:rPr lang="zh-CN" altLang="en-US" kern="0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Threads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195736" y="4365104"/>
                <a:ext cx="5184576" cy="576064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2TB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Storage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（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8</a:t>
                </a:r>
                <a:r>
                  <a:rPr lang="en-US" altLang="zh-CN" kern="0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*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SAS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，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RAID10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）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195736" y="3284984"/>
                <a:ext cx="5184576" cy="432048"/>
              </a:xfrm>
              <a:prstGeom prst="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 dirty="0" err="1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Xen</a:t>
                </a:r>
                <a:r>
                  <a:rPr lang="zh-CN" altLang="en-US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Server</a:t>
                </a:r>
                <a:endParaRPr lang="zh-CN" altLang="en-US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483768" y="3933056"/>
                <a:ext cx="4680520" cy="288032"/>
              </a:xfrm>
              <a:prstGeom prst="rect">
                <a:avLst/>
              </a:prstGeom>
              <a:solidFill>
                <a:srgbClr val="9BBB5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4</a:t>
                </a:r>
                <a:r>
                  <a:rPr lang="zh-CN" altLang="en-US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*</a:t>
                </a:r>
                <a:r>
                  <a:rPr lang="en-US" altLang="zh-CN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1536</a:t>
                </a:r>
                <a:r>
                  <a:rPr lang="zh-CN" altLang="en-US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  </a:t>
                </a:r>
                <a:r>
                  <a:rPr lang="en-US" altLang="zh-CN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CUDA</a:t>
                </a:r>
                <a:r>
                  <a:rPr lang="zh-CN" altLang="en-US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2000" b="1" kern="0" dirty="0" smtClean="0">
                    <a:solidFill>
                      <a:srgbClr val="FF0000"/>
                    </a:solidFill>
                    <a:ea typeface="宋体" panose="02010600030101010101" pitchFamily="2" charset="-122"/>
                  </a:rPr>
                  <a:t>core</a:t>
                </a:r>
                <a:endParaRPr lang="zh-CN" altLang="en-US" sz="2000" b="1" kern="0" dirty="0" smtClean="0">
                  <a:solidFill>
                    <a:srgbClr val="FF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46"/>
            <p:cNvGrpSpPr/>
            <p:nvPr/>
          </p:nvGrpSpPr>
          <p:grpSpPr>
            <a:xfrm>
              <a:off x="2771800" y="2132856"/>
              <a:ext cx="5328592" cy="1296144"/>
              <a:chOff x="2771800" y="2132856"/>
              <a:chExt cx="4683663" cy="129614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771800" y="2132856"/>
                <a:ext cx="951533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Windows</a:t>
                </a:r>
              </a:p>
              <a:p>
                <a:pPr algn="ctr">
                  <a:defRPr/>
                </a:pP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Server</a:t>
                </a:r>
              </a:p>
              <a:p>
                <a:pPr algn="ctr">
                  <a:defRPr/>
                </a:pPr>
                <a:r>
                  <a:rPr lang="en-US" altLang="zh-CN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2008</a:t>
                </a:r>
                <a:endParaRPr lang="zh-CN" altLang="en-US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786770" y="2132856"/>
                <a:ext cx="835235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600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Windows7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674868" y="2132856"/>
                <a:ext cx="814090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600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Windows7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641373" y="2132856"/>
                <a:ext cx="814090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1600" kern="0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Windows7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626402" y="2132856"/>
                <a:ext cx="190306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943581" y="2132856"/>
                <a:ext cx="179735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260760" y="2132856"/>
                <a:ext cx="190306" cy="1296144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 smtClean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26145" y="4005064"/>
              <a:ext cx="792088" cy="2088233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kern="0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Hardware</a:t>
              </a:r>
              <a:endParaRPr lang="zh-CN" altLang="en-US" kern="0" dirty="0" smtClea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26145" y="3501007"/>
              <a:ext cx="792088" cy="432048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kern="0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XMM</a:t>
              </a:r>
              <a:endParaRPr lang="zh-CN" altLang="en-US" sz="1600" kern="0" dirty="0" smtClea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26145" y="2132855"/>
              <a:ext cx="792088" cy="1296144"/>
            </a:xfrm>
            <a:prstGeom prst="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kern="0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OS</a:t>
              </a:r>
              <a:endParaRPr lang="zh-CN" altLang="en-US" kern="0" dirty="0" smtClean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2457" y="2295343"/>
            <a:ext cx="432737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841" y="1230333"/>
            <a:ext cx="1223826" cy="993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86449" y="1265265"/>
            <a:ext cx="1333634" cy="9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566866" y="1268763"/>
            <a:ext cx="1355152" cy="94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378746" y="164567"/>
            <a:ext cx="8021510" cy="583474"/>
          </a:xfrm>
        </p:spPr>
        <p:txBody>
          <a:bodyPr/>
          <a:lstStyle/>
          <a:p>
            <a:r>
              <a:rPr lang="en-US" altLang="zh-CN" dirty="0" smtClean="0"/>
              <a:t>Next Generation Workstation – W760-G20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42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1556793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eft-Right Arrow 22"/>
          <p:cNvSpPr/>
          <p:nvPr/>
        </p:nvSpPr>
        <p:spPr>
          <a:xfrm rot="16200000">
            <a:off x="3108448" y="3176192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556792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-Right Arrow 22"/>
          <p:cNvSpPr/>
          <p:nvPr/>
        </p:nvSpPr>
        <p:spPr>
          <a:xfrm rot="16200000">
            <a:off x="3876535" y="3176191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0" y="1556793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eft-Right Arrow 22"/>
          <p:cNvSpPr/>
          <p:nvPr/>
        </p:nvSpPr>
        <p:spPr>
          <a:xfrm rot="16200000">
            <a:off x="4644619" y="3176192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8" y="1556792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eft-Right Arrow 22"/>
          <p:cNvSpPr/>
          <p:nvPr/>
        </p:nvSpPr>
        <p:spPr>
          <a:xfrm rot="16200000">
            <a:off x="5412705" y="3176191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43" y="1556793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Left-Right Arrow 22"/>
          <p:cNvSpPr/>
          <p:nvPr/>
        </p:nvSpPr>
        <p:spPr>
          <a:xfrm rot="16200000">
            <a:off x="6276800" y="3176192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556792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eft-Right Arrow 22"/>
          <p:cNvSpPr/>
          <p:nvPr/>
        </p:nvSpPr>
        <p:spPr>
          <a:xfrm rot="16200000">
            <a:off x="7044887" y="3176191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2" y="1556793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Left-Right Arrow 22"/>
          <p:cNvSpPr/>
          <p:nvPr/>
        </p:nvSpPr>
        <p:spPr>
          <a:xfrm rot="16200000">
            <a:off x="7812971" y="3176192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00" y="1556792"/>
            <a:ext cx="533661" cy="119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Left-Right Arrow 22"/>
          <p:cNvSpPr/>
          <p:nvPr/>
        </p:nvSpPr>
        <p:spPr>
          <a:xfrm rot="16200000">
            <a:off x="8581057" y="3176191"/>
            <a:ext cx="1078560" cy="288032"/>
          </a:xfrm>
          <a:prstGeom prst="leftRightArrow">
            <a:avLst/>
          </a:prstGeom>
          <a:solidFill>
            <a:srgbClr val="008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ounded Rectangle 27"/>
          <p:cNvSpPr/>
          <p:nvPr/>
        </p:nvSpPr>
        <p:spPr>
          <a:xfrm>
            <a:off x="9768408" y="1700808"/>
            <a:ext cx="1872208" cy="700391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 Machine</a:t>
            </a:r>
            <a:endParaRPr lang="en-US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7650" y="3861048"/>
            <a:ext cx="69723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0"/>
          <p:cNvGrpSpPr/>
          <p:nvPr/>
        </p:nvGrpSpPr>
        <p:grpSpPr>
          <a:xfrm>
            <a:off x="1679511" y="4221088"/>
            <a:ext cx="3360373" cy="1800200"/>
            <a:chOff x="1259632" y="4221088"/>
            <a:chExt cx="2520280" cy="1800200"/>
          </a:xfrm>
        </p:grpSpPr>
        <p:sp>
          <p:nvSpPr>
            <p:cNvPr id="84" name="右箭头标注 83"/>
            <p:cNvSpPr/>
            <p:nvPr/>
          </p:nvSpPr>
          <p:spPr>
            <a:xfrm>
              <a:off x="1259632" y="4221088"/>
              <a:ext cx="2520280" cy="1800200"/>
            </a:xfrm>
            <a:prstGeom prst="rightArrowCallout">
              <a:avLst>
                <a:gd name="adj1" fmla="val 13712"/>
                <a:gd name="adj2" fmla="val 14519"/>
                <a:gd name="adj3" fmla="val 18550"/>
                <a:gd name="adj4" fmla="val 3409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365104"/>
              <a:ext cx="539552" cy="3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25144"/>
              <a:ext cx="539552" cy="3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085184"/>
              <a:ext cx="539552" cy="3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445224"/>
              <a:ext cx="539552" cy="36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 smtClean="0"/>
              <a:t>vGPU</a:t>
            </a:r>
            <a:r>
              <a:rPr lang="en-US" altLang="zh-CN" dirty="0" smtClean="0"/>
              <a:t> Solutions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4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" y="908720"/>
            <a:ext cx="9456375" cy="5733256"/>
            <a:chOff x="-1" y="908720"/>
            <a:chExt cx="7092281" cy="5733256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717032"/>
              <a:ext cx="2376264" cy="1782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517232"/>
              <a:ext cx="2411760" cy="112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339752" y="4005064"/>
              <a:ext cx="1805961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555776" y="5373216"/>
              <a:ext cx="2592288" cy="126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067944" y="3284984"/>
              <a:ext cx="2545002" cy="1656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-1" y="1988840"/>
              <a:ext cx="2223247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195736" y="908720"/>
              <a:ext cx="1944216" cy="1764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2051720" y="2132856"/>
              <a:ext cx="3019425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211960" y="908720"/>
              <a:ext cx="2592288" cy="196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580112" y="2276872"/>
              <a:ext cx="1512168" cy="166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5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23528" y="908720"/>
              <a:ext cx="1728192" cy="1354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8885608" cy="583474"/>
          </a:xfrm>
        </p:spPr>
        <p:txBody>
          <a:bodyPr/>
          <a:lstStyle/>
          <a:p>
            <a:r>
              <a:rPr lang="en-US" altLang="zh-CN" dirty="0" smtClean="0"/>
              <a:t>How to select the model of workstation?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8592279" y="908720"/>
            <a:ext cx="3407701" cy="5472608"/>
            <a:chOff x="6444208" y="908720"/>
            <a:chExt cx="2555776" cy="5472608"/>
          </a:xfrm>
        </p:grpSpPr>
        <p:sp>
          <p:nvSpPr>
            <p:cNvPr id="33" name="上箭头 32"/>
            <p:cNvSpPr/>
            <p:nvPr/>
          </p:nvSpPr>
          <p:spPr>
            <a:xfrm>
              <a:off x="8388424" y="908720"/>
              <a:ext cx="611560" cy="5472608"/>
            </a:xfrm>
            <a:prstGeom prst="upArrow">
              <a:avLst>
                <a:gd name="adj1" fmla="val 70944"/>
                <a:gd name="adj2" fmla="val 109435"/>
              </a:avLst>
            </a:prstGeom>
            <a:gradFill>
              <a:gsLst>
                <a:gs pos="0">
                  <a:srgbClr val="00B0F0"/>
                </a:gs>
                <a:gs pos="45000">
                  <a:srgbClr val="00B0F0"/>
                </a:gs>
                <a:gs pos="45000">
                  <a:srgbClr val="D749CD"/>
                </a:gs>
                <a:gs pos="45000">
                  <a:srgbClr val="F6406B"/>
                </a:gs>
                <a:gs pos="70000">
                  <a:srgbClr val="FF0000"/>
                </a:gs>
                <a:gs pos="100000">
                  <a:srgbClr val="FFFF00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Calibri"/>
                <a:ea typeface="宋体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4208" y="1196752"/>
              <a:ext cx="2123728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Maximus</a:t>
              </a:r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r>
                <a:rPr lang="en-US" altLang="zh-CN" sz="2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K6000</a:t>
              </a:r>
            </a:p>
            <a:p>
              <a:pPr algn="ctr"/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r>
                <a:rPr lang="en-US" altLang="zh-CN" sz="2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K5000</a:t>
              </a:r>
            </a:p>
            <a:p>
              <a:pPr algn="ctr"/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r>
                <a:rPr lang="en-US" altLang="zh-CN" sz="2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K4000</a:t>
              </a:r>
            </a:p>
            <a:p>
              <a:pPr algn="ctr"/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r>
                <a:rPr lang="en-US" altLang="zh-CN" sz="2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K2000</a:t>
              </a:r>
            </a:p>
            <a:p>
              <a:pPr algn="ctr"/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r>
                <a:rPr lang="en-US" altLang="zh-CN" sz="2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K600</a:t>
              </a:r>
            </a:p>
            <a:p>
              <a:pPr algn="ctr"/>
              <a:endParaRPr lang="en-US" altLang="zh-CN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宋体"/>
              </a:endParaRPr>
            </a:p>
            <a:p>
              <a:pPr algn="ctr"/>
              <a:r>
                <a:rPr lang="en-US" altLang="zh-CN" sz="2400" b="1" dirty="0" smtClean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/>
                  <a:ea typeface="宋体"/>
                </a:rPr>
                <a:t>K420/NVS315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76055" y="1700811"/>
            <a:ext cx="2496277" cy="3774033"/>
            <a:chOff x="4932040" y="1700808"/>
            <a:chExt cx="1872208" cy="3774033"/>
          </a:xfrm>
        </p:grpSpPr>
        <p:sp>
          <p:nvSpPr>
            <p:cNvPr id="4" name="TextBox 3"/>
            <p:cNvSpPr txBox="1"/>
            <p:nvPr/>
          </p:nvSpPr>
          <p:spPr>
            <a:xfrm>
              <a:off x="4932040" y="5013176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W320-G10</a:t>
              </a:r>
              <a:endParaRPr lang="zh-CN" altLang="en-US" sz="2400" b="1" dirty="0"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3140968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W560-G10 </a:t>
              </a:r>
            </a:p>
            <a:p>
              <a:pPr marL="177800" indent="-177800"/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1-Way E5</a:t>
              </a:r>
              <a:endParaRPr lang="zh-CN" altLang="en-US" sz="2400" b="1" dirty="0"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2040" y="1700808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W560-G10 </a:t>
              </a:r>
            </a:p>
            <a:p>
              <a:pPr marL="177800" indent="-177800"/>
              <a:r>
                <a:rPr lang="en-US" altLang="zh-CN" sz="2400" b="1" dirty="0" smtClean="0">
                  <a:solidFill>
                    <a:srgbClr val="C00000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latin typeface="微软雅黑" pitchFamily="34" charset="-122"/>
                  <a:ea typeface="微软雅黑" pitchFamily="34" charset="-122"/>
                </a:rPr>
                <a:t>2-Way E5</a:t>
              </a:r>
              <a:endParaRPr lang="zh-CN" altLang="en-US" sz="2400" b="1" dirty="0"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0199" y="818781"/>
            <a:ext cx="2729472" cy="5559959"/>
            <a:chOff x="508672" y="898340"/>
            <a:chExt cx="2047104" cy="5559959"/>
          </a:xfrm>
        </p:grpSpPr>
        <p:sp>
          <p:nvSpPr>
            <p:cNvPr id="3" name="TextBox 2"/>
            <p:cNvSpPr txBox="1"/>
            <p:nvPr/>
          </p:nvSpPr>
          <p:spPr>
            <a:xfrm>
              <a:off x="523513" y="5442636"/>
              <a:ext cx="18771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/>
                <a:t>Production layout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 smtClean="0"/>
                <a:t>Graphic </a:t>
              </a:r>
              <a:r>
                <a:rPr lang="en-US" altLang="zh-CN" sz="2000" b="1" dirty="0"/>
                <a:t>design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 smtClean="0"/>
                <a:t>Circuit </a:t>
              </a:r>
              <a:r>
                <a:rPr lang="en-US" altLang="zh-CN" sz="2000" b="1" dirty="0"/>
                <a:t>design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4536850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altLang="zh-CN" sz="2000" b="1" dirty="0" smtClean="0">
                  <a:solidFill>
                    <a:srgbClr val="002060"/>
                  </a:solidFill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ea typeface="宋体"/>
                </a:rPr>
                <a:t>Tools, Parts design</a:t>
              </a:r>
              <a:endParaRPr lang="zh-CN" altLang="en-US" sz="2000" b="1" dirty="0" smtClean="0">
                <a:solidFill>
                  <a:srgbClr val="00206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ea typeface="宋体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3998" y="898340"/>
              <a:ext cx="20162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/>
                <a:t>Fluid analysis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 smtClean="0"/>
                <a:t>Simulation</a:t>
              </a:r>
              <a:endParaRPr lang="en-US" altLang="zh-CN" sz="2000" b="1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 smtClean="0"/>
                <a:t>Meteorological </a:t>
              </a:r>
              <a:r>
                <a:rPr lang="en-US" altLang="zh-CN" sz="2000" b="1" dirty="0"/>
                <a:t>analysis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3455" y="2248567"/>
              <a:ext cx="1877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itchFamily="34" charset="0"/>
                <a:buChar char="•"/>
              </a:pPr>
              <a:r>
                <a:rPr lang="en-US" altLang="zh-CN" sz="2000" b="1" dirty="0" smtClean="0"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ea typeface="宋体"/>
                </a:rPr>
                <a:t>Automobile, aircraft, ship</a:t>
              </a:r>
            </a:p>
            <a:p>
              <a:pPr marL="177800" indent="-177800">
                <a:buFont typeface="Arial" pitchFamily="34" charset="0"/>
                <a:buChar char="•"/>
              </a:pPr>
              <a:r>
                <a:rPr lang="en-US" altLang="zh-CN" sz="2000" b="1" dirty="0" smtClean="0">
                  <a:effectLst>
                    <a:glow rad="228600">
                      <a:prstClr val="white">
                        <a:alpha val="40000"/>
                      </a:prstClr>
                    </a:glow>
                  </a:effectLst>
                  <a:ea typeface="宋体"/>
                </a:rPr>
                <a:t>Analysis, 3D render</a:t>
              </a:r>
              <a:endParaRPr lang="zh-CN" altLang="en-US" sz="2000" b="1" dirty="0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ea typeface="宋体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8672" y="3627789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/>
                <a:t>Mechanical design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000" b="1" dirty="0" smtClean="0"/>
                <a:t>3D </a:t>
              </a:r>
              <a:r>
                <a:rPr lang="en-US" altLang="zh-CN" sz="2000" b="1" dirty="0"/>
                <a:t>animation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11691" y="1196752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CAE</a:t>
            </a:r>
            <a:r>
              <a:rPr lang="zh-CN" altLang="en-US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</a:t>
            </a: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Finite</a:t>
            </a:r>
            <a:r>
              <a:rPr lang="zh-CN" altLang="en-US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element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GIS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Maya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Siemens NX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Catia</a:t>
            </a:r>
            <a:endParaRPr lang="en-US" altLang="zh-CN" sz="2000" b="1" i="1" dirty="0" smtClean="0"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3D Max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Dassault</a:t>
            </a:r>
            <a:endParaRPr lang="en-US" altLang="zh-CN" sz="2000" b="1" i="1" dirty="0" smtClean="0"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ProE</a:t>
            </a:r>
            <a:endParaRPr lang="en-US" altLang="zh-CN" sz="2000" b="1" i="1" dirty="0" smtClean="0">
              <a:solidFill>
                <a:srgbClr val="00206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Inventor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err="1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Solidworks</a:t>
            </a:r>
            <a:r>
              <a:rPr lang="zh-CN" altLang="en-US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AUTOCAD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Photoshop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i="1" dirty="0" smtClean="0">
                <a:solidFill>
                  <a:srgbClr val="00206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Cadence</a:t>
            </a:r>
          </a:p>
          <a:p>
            <a:endParaRPr lang="zh-CN" altLang="en-US" b="1" i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3794" name="AutoShape 2" descr="http://img0.imgtn.bdimg.com/it/u=2934926769,229244763&amp;fm=23&amp;gp=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3801" name="AutoShape 9" descr="http://img5.imgtn.bdimg.com/it/u=2461201969,2639647724&amp;fm=23&amp;gp=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3804" name="AutoShape 12" descr="http://img4.imgtn.bdimg.com/it/u=1448538434,2273115584&amp;fm=23&amp;gp=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cxnSp>
        <p:nvCxnSpPr>
          <p:cNvPr id="35" name="直接连接符 34"/>
          <p:cNvCxnSpPr>
            <a:stCxn id="33796" idx="1"/>
          </p:cNvCxnSpPr>
          <p:nvPr/>
        </p:nvCxnSpPr>
        <p:spPr>
          <a:xfrm flipV="1">
            <a:off x="1" y="4581131"/>
            <a:ext cx="11088555" cy="27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" y="2780931"/>
            <a:ext cx="11088555" cy="27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3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026802"/>
            <a:ext cx="7023947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78744" y="164567"/>
            <a:ext cx="9101632" cy="583474"/>
          </a:xfrm>
        </p:spPr>
        <p:txBody>
          <a:bodyPr/>
          <a:lstStyle/>
          <a:p>
            <a:r>
              <a:rPr lang="en-US" altLang="zh-CN" dirty="0" smtClean="0"/>
              <a:t>Application: OTT Transcoding &amp; Online Games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240" y="4166805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black"/>
                </a:solidFill>
                <a:ea typeface="宋体"/>
              </a:rPr>
              <a:t>Application 1: </a:t>
            </a:r>
            <a:endParaRPr lang="en-US" altLang="zh-CN" b="1" dirty="0" smtClean="0">
              <a:solidFill>
                <a:prstClr val="black"/>
              </a:solidFill>
              <a:ea typeface="宋体"/>
            </a:endParaRPr>
          </a:p>
          <a:p>
            <a:r>
              <a:rPr lang="en-US" altLang="zh-CN" dirty="0" smtClean="0">
                <a:solidFill>
                  <a:prstClr val="black"/>
                </a:solidFill>
                <a:ea typeface="宋体"/>
              </a:rPr>
              <a:t>Transcoding </a:t>
            </a:r>
            <a:r>
              <a:rPr lang="en-US" altLang="zh-CN" dirty="0">
                <a:solidFill>
                  <a:prstClr val="black"/>
                </a:solidFill>
                <a:ea typeface="宋体"/>
              </a:rPr>
              <a:t>OTT and broadcast video services, the need to use video transcoding H.264 compression, </a:t>
            </a:r>
            <a:r>
              <a:rPr lang="en-US" altLang="zh-CN" dirty="0" smtClean="0">
                <a:solidFill>
                  <a:prstClr val="black"/>
                </a:solidFill>
                <a:ea typeface="宋体"/>
              </a:rPr>
              <a:t>storage </a:t>
            </a:r>
            <a:r>
              <a:rPr lang="en-US" altLang="zh-CN" dirty="0">
                <a:solidFill>
                  <a:prstClr val="black"/>
                </a:solidFill>
                <a:ea typeface="宋体"/>
              </a:rPr>
              <a:t>/ transmission</a:t>
            </a:r>
            <a:r>
              <a:rPr lang="en-US" altLang="zh-CN" dirty="0" smtClean="0">
                <a:solidFill>
                  <a:prstClr val="black"/>
                </a:solidFill>
                <a:ea typeface="宋体"/>
              </a:rPr>
              <a:t>.</a:t>
            </a:r>
          </a:p>
          <a:p>
            <a:endParaRPr lang="en-US" altLang="zh-CN" dirty="0" smtClean="0">
              <a:solidFill>
                <a:prstClr val="black"/>
              </a:solidFill>
              <a:ea typeface="宋体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  <a:ea typeface="宋体"/>
              </a:rPr>
              <a:t> </a:t>
            </a:r>
            <a:r>
              <a:rPr lang="en-US" altLang="zh-CN" dirty="0">
                <a:solidFill>
                  <a:srgbClr val="C00000"/>
                </a:solidFill>
                <a:ea typeface="宋体"/>
              </a:rPr>
              <a:t>2 * E5-2697 able to handle: </a:t>
            </a:r>
            <a:r>
              <a:rPr lang="en-US" altLang="zh-CN" dirty="0" smtClean="0">
                <a:solidFill>
                  <a:srgbClr val="C00000"/>
                </a:solidFill>
                <a:ea typeface="宋体"/>
              </a:rPr>
              <a:t>4* </a:t>
            </a:r>
            <a:r>
              <a:rPr lang="en-US" altLang="zh-CN" dirty="0">
                <a:solidFill>
                  <a:srgbClr val="C00000"/>
                </a:solidFill>
                <a:ea typeface="宋体"/>
              </a:rPr>
              <a:t>1080P video (30</a:t>
            </a:r>
            <a:r>
              <a:rPr lang="en-US" altLang="zh-CN" dirty="0" smtClean="0">
                <a:solidFill>
                  <a:srgbClr val="C00000"/>
                </a:solidFill>
                <a:ea typeface="宋体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C00000"/>
                </a:solidFill>
                <a:ea typeface="宋体"/>
              </a:rPr>
              <a:t> 1* Atlas with 2*E5-2650 and </a:t>
            </a:r>
            <a:r>
              <a:rPr lang="en-US" altLang="zh-CN" dirty="0">
                <a:solidFill>
                  <a:srgbClr val="C00000"/>
                </a:solidFill>
                <a:ea typeface="宋体"/>
              </a:rPr>
              <a:t>2 * K1 can handle: </a:t>
            </a:r>
            <a:r>
              <a:rPr lang="en-US" altLang="zh-CN" dirty="0" smtClean="0">
                <a:solidFill>
                  <a:srgbClr val="C00000"/>
                </a:solidFill>
                <a:ea typeface="宋体"/>
              </a:rPr>
              <a:t>64*1080P </a:t>
            </a:r>
            <a:r>
              <a:rPr lang="en-US" altLang="zh-CN" dirty="0">
                <a:solidFill>
                  <a:srgbClr val="C00000"/>
                </a:solidFill>
                <a:ea typeface="宋体"/>
              </a:rPr>
              <a:t>video</a:t>
            </a:r>
            <a:endParaRPr lang="en-US" altLang="zh-CN" dirty="0" smtClean="0">
              <a:solidFill>
                <a:srgbClr val="C00000"/>
              </a:solidFill>
              <a:latin typeface="Calibri"/>
              <a:ea typeface="宋体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4880" y="4175717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 2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r>
              <a:rPr lang="en-US" altLang="zh-CN" sz="1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games: CPU and GPU general reached 1: 1 relationship </a:t>
            </a:r>
            <a:endParaRPr lang="en-US" altLang="zh-CN" sz="16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GRID,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reduce 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CPU transcoding 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2U, 2CPU, 2GPU constitute a perfect match</a:t>
            </a:r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8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306</Words>
  <Application>Microsoft Office PowerPoint</Application>
  <PresentationFormat>宽屏</PresentationFormat>
  <Paragraphs>107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 Unicode MS</vt:lpstr>
      <vt:lpstr>宋体</vt:lpstr>
      <vt:lpstr>微软雅黑</vt:lpstr>
      <vt:lpstr>Arial</vt:lpstr>
      <vt:lpstr>Calibri</vt:lpstr>
      <vt:lpstr>Wingdings</vt:lpstr>
      <vt:lpstr>Office 主题</vt:lpstr>
      <vt:lpstr>演示文稿2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匿名用户</dc:creator>
  <cp:lastModifiedBy>zhaocs</cp:lastModifiedBy>
  <cp:revision>52</cp:revision>
  <dcterms:created xsi:type="dcterms:W3CDTF">2015-05-23T09:15:06Z</dcterms:created>
  <dcterms:modified xsi:type="dcterms:W3CDTF">2015-11-30T01:49:37Z</dcterms:modified>
</cp:coreProperties>
</file>